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4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5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A2CF4-FD6E-4AA1-8A42-DEA336DD49F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0982-8856-4DC9-9693-F36F5286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2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2700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91" y="301449"/>
            <a:ext cx="5793828" cy="304938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00655" y="4696783"/>
            <a:ext cx="654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Jimmy Orth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Director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1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159" y="713585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SYNERGISTIC INTERACTION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8" y="1337883"/>
            <a:ext cx="810569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According </a:t>
            </a:r>
            <a:r>
              <a:rPr lang="en-US" sz="2400" b="1" dirty="0"/>
              <a:t>to </a:t>
            </a:r>
            <a:r>
              <a:rPr lang="en-US" sz="2400" b="1" dirty="0" smtClean="0"/>
              <a:t>FDEP: “A </a:t>
            </a:r>
            <a:r>
              <a:rPr lang="en-US" sz="2400" b="1" dirty="0"/>
              <a:t>chemical-by-chemical assessment of risk, as conducted in this analysis, could underestimate risks from more than one chemical in combination</a:t>
            </a:r>
            <a:r>
              <a:rPr lang="en-US" sz="2400" b="1" dirty="0" smtClean="0"/>
              <a:t>.”</a:t>
            </a:r>
          </a:p>
          <a:p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Exposure to more than one contaminant at the same time can “produce a cumulative or even synergistic toxicity</a:t>
            </a:r>
            <a:r>
              <a:rPr lang="en-US" sz="2400" dirty="0" smtClean="0"/>
              <a:t>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Halifax </a:t>
            </a:r>
            <a:r>
              <a:rPr lang="en-US" sz="2400" dirty="0"/>
              <a:t>Project, an international consortium of 174 scientists from 26 countries, concluded that some chemicals considered non-carcinogenic in isolation may increase cancer risk when present in the environment in certain mixtures. </a:t>
            </a: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3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222" y="436858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WHO BENEFITS?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16" y="1287379"/>
            <a:ext cx="4969042" cy="4969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744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028" y="1337883"/>
            <a:ext cx="82831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FDEP r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evised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43 existing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HHC</a:t>
            </a:r>
          </a:p>
          <a:p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Approximately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half of the revised criteria are higher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than the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existing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criteria</a:t>
            </a:r>
          </a:p>
          <a:p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Proposed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HHC for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39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new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L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imits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for at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least 66 of the 82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chemicals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are higher than the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EPA-recommended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limits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59" y="713585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REVISED HUMAN HEALTH-BASED CRITERIA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159" y="713585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LESS PROTECTIVE MODEL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8" y="1350762"/>
            <a:ext cx="81056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Probabilistic Model – Less Conservative, Higher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Deterministic Model – More Conservative, Recommended by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FDEP used the Probabilistic Model</a:t>
            </a:r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2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159" y="713585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HIGHER RISK LEVELS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8" y="1337883"/>
            <a:ext cx="79582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EPA recommends </a:t>
            </a:r>
            <a:r>
              <a:rPr lang="en-US" sz="3200" dirty="0" smtClean="0"/>
              <a:t>risk </a:t>
            </a:r>
            <a:r>
              <a:rPr lang="en-US" sz="3200" dirty="0"/>
              <a:t>level of one in one million (1:1,000,000) for the 90</a:t>
            </a:r>
            <a:r>
              <a:rPr lang="en-US" sz="3200" baseline="30000" dirty="0"/>
              <a:t>th</a:t>
            </a:r>
            <a:r>
              <a:rPr lang="en-US" sz="3200" dirty="0"/>
              <a:t> percentile of the </a:t>
            </a:r>
            <a:r>
              <a:rPr lang="en-US" sz="3200" dirty="0" smtClean="0"/>
              <a:t>population</a:t>
            </a:r>
          </a:p>
          <a:p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FDEP </a:t>
            </a:r>
            <a:r>
              <a:rPr lang="en-US" sz="3200" dirty="0" smtClean="0"/>
              <a:t>chose risk </a:t>
            </a:r>
            <a:r>
              <a:rPr lang="en-US" sz="3200" dirty="0"/>
              <a:t>level of one in one million (1:1,000,000) </a:t>
            </a:r>
            <a:r>
              <a:rPr lang="en-US" sz="3200" dirty="0" smtClean="0"/>
              <a:t>for </a:t>
            </a:r>
            <a:r>
              <a:rPr lang="en-US" sz="3200" b="1" i="1" dirty="0" smtClean="0"/>
              <a:t>the </a:t>
            </a:r>
            <a:r>
              <a:rPr lang="en-US" sz="3200" b="1" i="1" dirty="0"/>
              <a:t>average </a:t>
            </a:r>
            <a:r>
              <a:rPr lang="en-US" sz="3200" b="1" i="1" dirty="0" smtClean="0"/>
              <a:t>Floridian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FDEP also chose less protective risk levels for many of the individual </a:t>
            </a:r>
            <a:r>
              <a:rPr lang="en-US" sz="3200" dirty="0" smtClean="0"/>
              <a:t>chemicals</a:t>
            </a:r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3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t="18947" r="12500" b="8772"/>
          <a:stretch/>
        </p:blipFill>
        <p:spPr>
          <a:xfrm>
            <a:off x="691112" y="637674"/>
            <a:ext cx="7827245" cy="5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9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317803"/>
            <a:ext cx="8858250" cy="24193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69983"/>
              </p:ext>
            </p:extLst>
          </p:nvPr>
        </p:nvGraphicFramePr>
        <p:xfrm>
          <a:off x="142874" y="4610635"/>
          <a:ext cx="8858250" cy="186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164"/>
                <a:gridCol w="762000"/>
                <a:gridCol w="990413"/>
                <a:gridCol w="1017431"/>
                <a:gridCol w="899851"/>
                <a:gridCol w="3091391"/>
              </a:tblGrid>
              <a:tr h="862887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1,2-Dichlorobenzene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1,400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3,900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increase - drinking water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30% increase – Class III waters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7128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1600" b="1" dirty="0" smtClean="0"/>
                        <a:t>1,2-Dichloroethane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1,200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122%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increase - drinking water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85% increase – Class III waters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01490"/>
              </p:ext>
            </p:extLst>
          </p:nvPr>
        </p:nvGraphicFramePr>
        <p:xfrm>
          <a:off x="142874" y="946963"/>
          <a:ext cx="88582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488"/>
                <a:gridCol w="757537"/>
                <a:gridCol w="1017431"/>
                <a:gridCol w="1021451"/>
                <a:gridCol w="884622"/>
                <a:gridCol w="3089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smtClean="0"/>
                        <a:t>Pollutant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smtClean="0"/>
                        <a:t>Class I (ug/L)</a:t>
                      </a:r>
                      <a:endParaRPr lang="en-US" sz="11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</a:t>
                      </a:r>
                      <a:r>
                        <a:rPr lang="en-US" sz="1100" baseline="0" dirty="0" smtClean="0"/>
                        <a:t> III (</a:t>
                      </a:r>
                      <a:r>
                        <a:rPr lang="en-US" sz="1100" baseline="0" dirty="0" err="1" smtClean="0"/>
                        <a:t>ug</a:t>
                      </a:r>
                      <a:r>
                        <a:rPr lang="en-US" sz="1100" baseline="0" dirty="0" smtClean="0"/>
                        <a:t>/L)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Published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EPA Notes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20771"/>
              </p:ext>
            </p:extLst>
          </p:nvPr>
        </p:nvGraphicFramePr>
        <p:xfrm>
          <a:off x="142874" y="4239795"/>
          <a:ext cx="88582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050"/>
                <a:gridCol w="759853"/>
                <a:gridCol w="991674"/>
                <a:gridCol w="1017431"/>
                <a:gridCol w="901521"/>
                <a:gridCol w="3089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Pollutant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smtClean="0"/>
                        <a:t>Class I (ug/L)</a:t>
                      </a:r>
                      <a:endParaRPr lang="en-US" sz="11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</a:t>
                      </a:r>
                      <a:r>
                        <a:rPr lang="en-US" sz="1100" baseline="0" dirty="0" smtClean="0"/>
                        <a:t> III (</a:t>
                      </a:r>
                      <a:r>
                        <a:rPr lang="en-US" sz="1100" baseline="0" dirty="0" err="1" smtClean="0"/>
                        <a:t>ug</a:t>
                      </a:r>
                      <a:r>
                        <a:rPr lang="en-US" sz="1100" baseline="0" dirty="0" smtClean="0"/>
                        <a:t>/L)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5309" y="398496"/>
            <a:ext cx="770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EPA RECOMMENDATIONS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309" y="3788419"/>
            <a:ext cx="770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FDEP PROPOSED CRITERIA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159" y="713585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HIGHER FISH CONSUMPTION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RATE (FCR)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8" y="1337883"/>
            <a:ext cx="81056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Current criteria based on 6.5 </a:t>
            </a:r>
            <a:r>
              <a:rPr lang="en-US" sz="3200" dirty="0" smtClean="0"/>
              <a:t>grams/day</a:t>
            </a:r>
            <a:endParaRPr lang="en-US" sz="3200" dirty="0" smtClean="0"/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National FCR (90</a:t>
            </a:r>
            <a:r>
              <a:rPr lang="en-US" sz="32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percentile) = 22 g/day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Florida Atlantic Region =    29.17 g/day</a:t>
            </a:r>
            <a:endParaRPr lang="en-US" sz="32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ubsistence fishers = 142.4 g/day or about one  5-ounce </a:t>
            </a:r>
            <a:r>
              <a:rPr lang="en-US" sz="3200" dirty="0"/>
              <a:t>meal of Florida fish per </a:t>
            </a:r>
            <a:r>
              <a:rPr lang="en-US" sz="32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fish consumption = more </a:t>
            </a:r>
            <a:r>
              <a:rPr lang="en-US" sz="3200" dirty="0"/>
              <a:t>chemicals </a:t>
            </a:r>
            <a:r>
              <a:rPr lang="en-US" sz="3200" dirty="0" smtClean="0"/>
              <a:t>ingested = higher risk for cancer</a:t>
            </a:r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1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159" y="713585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HIGHER FISH CONSUMPTION RATE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8" y="1337883"/>
            <a:ext cx="81056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Current criteria based on 6.5 g/day</a:t>
            </a: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National FCR (90</a:t>
            </a:r>
            <a:r>
              <a:rPr lang="en-US" sz="3200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percentile) = 22 g/day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Florida Atlantic Region =    29.17 g/day</a:t>
            </a:r>
            <a:endParaRPr lang="en-US" sz="32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ubsistence fishers = 142.4 g/day or about one  5-ounce </a:t>
            </a:r>
            <a:r>
              <a:rPr lang="en-US" sz="3200" dirty="0"/>
              <a:t>meal of Florida fish per </a:t>
            </a:r>
            <a:r>
              <a:rPr lang="en-US" sz="32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fish consumption = more </a:t>
            </a:r>
            <a:r>
              <a:rPr lang="en-US" sz="3200" dirty="0"/>
              <a:t>chemicals </a:t>
            </a:r>
            <a:r>
              <a:rPr lang="en-US" sz="3200" dirty="0" smtClean="0"/>
              <a:t>ingested = higher risk for cancer</a:t>
            </a:r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159" y="713585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HIGHER FISH CONSUMPTION RATE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956" y="1843210"/>
            <a:ext cx="7959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Chance of cancer for “regular </a:t>
            </a:r>
            <a:r>
              <a:rPr lang="en-US" sz="3200" dirty="0"/>
              <a:t>(weekly) consumers of Florida fish” </a:t>
            </a:r>
            <a:r>
              <a:rPr lang="en-US" sz="3200" dirty="0" smtClean="0"/>
              <a:t>would increase to one </a:t>
            </a:r>
            <a:r>
              <a:rPr lang="en-US" sz="3200" dirty="0"/>
              <a:t>in a hundred thousand (1:100,000) 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Subsistence </a:t>
            </a:r>
            <a:r>
              <a:rPr lang="en-US" sz="3200" dirty="0"/>
              <a:t>fishers and those who eat fish more frequently </a:t>
            </a:r>
            <a:r>
              <a:rPr lang="en-US" sz="3200" dirty="0" smtClean="0"/>
              <a:t>would be exposed to a risk </a:t>
            </a:r>
            <a:r>
              <a:rPr lang="en-US" sz="3200" dirty="0"/>
              <a:t>level of up to one in ten-thousand (1:10,000)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8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444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Jacksonville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Orth, James C</dc:creator>
  <cp:lastModifiedBy>Orth, James C</cp:lastModifiedBy>
  <cp:revision>18</cp:revision>
  <dcterms:created xsi:type="dcterms:W3CDTF">2016-08-09T13:54:39Z</dcterms:created>
  <dcterms:modified xsi:type="dcterms:W3CDTF">2016-08-10T01:54:16Z</dcterms:modified>
</cp:coreProperties>
</file>